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27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4205" y="924560"/>
            <a:ext cx="12938760" cy="402336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10560" spc="-144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15" y="5048251"/>
            <a:ext cx="11073841" cy="1975104"/>
          </a:xfrm>
        </p:spPr>
        <p:txBody>
          <a:bodyPr>
            <a:normAutofit/>
          </a:bodyPr>
          <a:lstStyle>
            <a:lvl1pPr marL="0" indent="0" algn="l">
              <a:buNone/>
              <a:defRPr sz="3840">
                <a:solidFill>
                  <a:schemeClr val="bg1"/>
                </a:solidFill>
                <a:latin typeface="+mj-lt"/>
              </a:defRPr>
            </a:lvl1pPr>
            <a:lvl2pPr marL="548640" indent="0" algn="ctr">
              <a:buNone/>
              <a:defRPr sz="336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829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221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92740" y="834390"/>
            <a:ext cx="3154680" cy="5760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5830" y="857251"/>
            <a:ext cx="9281160" cy="64808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145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991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6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85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272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115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846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807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55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5473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987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56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205" y="920903"/>
            <a:ext cx="12936931" cy="402701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1056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015" y="5045051"/>
            <a:ext cx="11071555" cy="1975104"/>
          </a:xfrm>
        </p:spPr>
        <p:txBody>
          <a:bodyPr anchor="t">
            <a:normAutofit/>
          </a:bodyPr>
          <a:lstStyle>
            <a:lvl1pPr marL="0" indent="0">
              <a:buNone/>
              <a:defRPr sz="3840">
                <a:solidFill>
                  <a:schemeClr val="tx1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40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987" y="2397761"/>
            <a:ext cx="5596128" cy="4520794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3596" y="2397761"/>
            <a:ext cx="5596128" cy="4520794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342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987" y="2448560"/>
            <a:ext cx="5596128" cy="868080"/>
          </a:xfrm>
        </p:spPr>
        <p:txBody>
          <a:bodyPr anchor="ctr">
            <a:normAutofit/>
          </a:bodyPr>
          <a:lstStyle>
            <a:lvl1pPr marL="0" indent="0">
              <a:buNone/>
              <a:defRPr sz="264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987" y="3303701"/>
            <a:ext cx="5596128" cy="3840480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09130" y="2446122"/>
            <a:ext cx="5596128" cy="866851"/>
          </a:xfrm>
        </p:spPr>
        <p:txBody>
          <a:bodyPr anchor="ctr">
            <a:normAutofit/>
          </a:bodyPr>
          <a:lstStyle>
            <a:lvl1pPr marL="0" indent="0">
              <a:buNone/>
              <a:defRPr sz="264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09130" y="3301188"/>
            <a:ext cx="5596128" cy="3840480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84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08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333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13685" y="650738"/>
            <a:ext cx="4059936" cy="2304288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7315200" cy="548640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31178" y="3014176"/>
            <a:ext cx="4078224" cy="3752384"/>
          </a:xfrm>
        </p:spPr>
        <p:txBody>
          <a:bodyPr>
            <a:normAutofit/>
          </a:bodyPr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>
                <a:solidFill>
                  <a:srgbClr val="262626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043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69" y="6502401"/>
            <a:ext cx="12936931" cy="735940"/>
          </a:xfrm>
        </p:spPr>
        <p:txBody>
          <a:bodyPr anchor="b">
            <a:normAutofit/>
          </a:bodyPr>
          <a:lstStyle>
            <a:lvl1pPr>
              <a:defRPr sz="384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4630400" cy="639714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960"/>
              </a:spcBef>
              <a:buNone/>
              <a:defRPr sz="38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7" y="7091682"/>
            <a:ext cx="11075213" cy="6400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80">
                <a:solidFill>
                  <a:srgbClr val="262626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8669" y="599439"/>
            <a:ext cx="12927330" cy="1989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988" y="2414017"/>
            <a:ext cx="12904470" cy="4519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" y="7694936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865636"/>
            <a:ext cx="603504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6711" y="7051695"/>
            <a:ext cx="3511296" cy="16764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36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6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6480" kern="1200" spc="-144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85000"/>
        </a:lnSpc>
        <a:spcBef>
          <a:spcPts val="1560"/>
        </a:spcBef>
        <a:buFont typeface="Arial" pitchFamily="34" charset="0"/>
        <a:buChar char=" "/>
        <a:defRPr sz="28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16966" indent="-41148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8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58368" indent="-658368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87552" indent="-987552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16736" indent="-1316736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44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68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92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16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Cost Optimization Strategies in Recruitment and Training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Enhancing Efficiency and Reducing Expenses for Sustainable Business Growth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3043" y="759262"/>
            <a:ext cx="8025408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Action Plan for Cost Optimization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533043" y="1463516"/>
            <a:ext cx="609243" cy="1120973"/>
          </a:xfrm>
          <a:prstGeom prst="roundRect">
            <a:avLst>
              <a:gd name="adj" fmla="val 36000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424" y="1909763"/>
            <a:ext cx="228362" cy="2283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94567" y="1615797"/>
            <a:ext cx="286083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Streamline Recruitment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1294567" y="1945005"/>
            <a:ext cx="7316391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technology and establish clear processes to make recruitment more efficient, reducing time and costs.</a:t>
            </a:r>
            <a:endParaRPr lang="en-US" sz="1150" dirty="0"/>
          </a:p>
        </p:txBody>
      </p:sp>
      <p:sp>
        <p:nvSpPr>
          <p:cNvPr id="8" name="Shape 4"/>
          <p:cNvSpPr/>
          <p:nvPr/>
        </p:nvSpPr>
        <p:spPr>
          <a:xfrm>
            <a:off x="533043" y="2736771"/>
            <a:ext cx="609243" cy="1120973"/>
          </a:xfrm>
          <a:prstGeom prst="roundRect">
            <a:avLst>
              <a:gd name="adj" fmla="val 36000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424" y="3183017"/>
            <a:ext cx="228362" cy="2283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94567" y="2889052"/>
            <a:ext cx="2884765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Leverage Internal Talent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294567" y="3218259"/>
            <a:ext cx="7316391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internal talent to minimize the need for external hiring and significantly cut recruitment expenses.</a:t>
            </a:r>
            <a:endParaRPr lang="en-US" sz="1150" dirty="0"/>
          </a:p>
        </p:txBody>
      </p:sp>
      <p:sp>
        <p:nvSpPr>
          <p:cNvPr id="12" name="Shape 7"/>
          <p:cNvSpPr/>
          <p:nvPr/>
        </p:nvSpPr>
        <p:spPr>
          <a:xfrm>
            <a:off x="533043" y="4010025"/>
            <a:ext cx="609243" cy="1120973"/>
          </a:xfrm>
          <a:prstGeom prst="roundRect">
            <a:avLst>
              <a:gd name="adj" fmla="val 36000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424" y="4456271"/>
            <a:ext cx="228362" cy="2283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94567" y="4162306"/>
            <a:ext cx="253829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Optimize Onboarding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294567" y="4491514"/>
            <a:ext cx="7316391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efficient onboarding programs to save training time and resources, ensuring quicker employee productivity.</a:t>
            </a:r>
            <a:endParaRPr lang="en-US" sz="1150" dirty="0"/>
          </a:p>
        </p:txBody>
      </p:sp>
      <p:sp>
        <p:nvSpPr>
          <p:cNvPr id="16" name="Shape 10"/>
          <p:cNvSpPr/>
          <p:nvPr/>
        </p:nvSpPr>
        <p:spPr>
          <a:xfrm>
            <a:off x="533043" y="5283279"/>
            <a:ext cx="609243" cy="913805"/>
          </a:xfrm>
          <a:prstGeom prst="roundRect">
            <a:avLst>
              <a:gd name="adj" fmla="val 36000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424" y="5625941"/>
            <a:ext cx="228362" cy="22836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94567" y="5435560"/>
            <a:ext cx="2754630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Adopt E-Learning Tools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1294567" y="5764768"/>
            <a:ext cx="731639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scalable and flexible e-learning tools for cost-effective and accessible training delivery.</a:t>
            </a:r>
            <a:endParaRPr lang="en-US" sz="1150" dirty="0"/>
          </a:p>
        </p:txBody>
      </p:sp>
      <p:sp>
        <p:nvSpPr>
          <p:cNvPr id="20" name="Shape 13"/>
          <p:cNvSpPr/>
          <p:nvPr/>
        </p:nvSpPr>
        <p:spPr>
          <a:xfrm>
            <a:off x="533043" y="6349365"/>
            <a:ext cx="609243" cy="1120973"/>
          </a:xfrm>
          <a:prstGeom prst="roundRect">
            <a:avLst>
              <a:gd name="adj" fmla="val 36000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424" y="6795611"/>
            <a:ext cx="228362" cy="22836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294567" y="6501646"/>
            <a:ext cx="237791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Measure and Refine</a:t>
            </a:r>
            <a:endParaRPr lang="en-US" sz="1450" dirty="0"/>
          </a:p>
        </p:txBody>
      </p:sp>
      <p:sp>
        <p:nvSpPr>
          <p:cNvPr id="23" name="Text 15"/>
          <p:cNvSpPr/>
          <p:nvPr/>
        </p:nvSpPr>
        <p:spPr>
          <a:xfrm>
            <a:off x="1294567" y="6830854"/>
            <a:ext cx="7316391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 metrics to track ROI and continuously improve cost-saving strategies for sustained alignment with efficiency goals.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Why Cost Savings Matter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240" y="2331601"/>
            <a:ext cx="3683675" cy="3063121"/>
          </a:xfrm>
          <a:prstGeom prst="roundRect">
            <a:avLst>
              <a:gd name="adj" fmla="val 30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6912" y="2561273"/>
            <a:ext cx="3224332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Impact on Profitability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6912" y="3388638"/>
            <a:ext cx="3224332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savings in recruitment and training improve profitability and maintain competitive advantage in the market.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966" y="2331601"/>
            <a:ext cx="3683794" cy="3063121"/>
          </a:xfrm>
          <a:prstGeom prst="roundRect">
            <a:avLst>
              <a:gd name="adj" fmla="val 30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2638" y="2561273"/>
            <a:ext cx="3224451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Balancing Cost and Quality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2638" y="3388638"/>
            <a:ext cx="3224451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Reducing expenses without compromising quality ensures resources are used efficiently while maintaining high standards.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7240" y="5616773"/>
            <a:ext cx="7589520" cy="2005489"/>
          </a:xfrm>
          <a:prstGeom prst="roundRect">
            <a:avLst>
              <a:gd name="adj" fmla="val 465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6912" y="5846445"/>
            <a:ext cx="387465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Investing in the Future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6912" y="6326743"/>
            <a:ext cx="713017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Savings enable companies to invest in innovation and employee development, fostering long-term success and organizational growth.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521" y="734616"/>
            <a:ext cx="7965758" cy="1578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Current Challenges in Recruitment and Training Costs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5521" y="2754392"/>
            <a:ext cx="378738" cy="37873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38624" y="2785884"/>
            <a:ext cx="25241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622494" y="2812256"/>
            <a:ext cx="3230523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Lengthy Hiring Processes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622494" y="3506272"/>
            <a:ext cx="3230523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Time-consuming processes delay workforce readiness and strain budgets.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075521" y="4381500"/>
            <a:ext cx="378738" cy="37873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138624" y="4412992"/>
            <a:ext cx="25241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622494" y="4439364"/>
            <a:ext cx="3230523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Costly Recruitment Agencies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622494" y="5133380"/>
            <a:ext cx="3230523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External agencies and job advertising add significant financial burden, especially for specialized roles.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75521" y="6277928"/>
            <a:ext cx="378738" cy="37873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38624" y="6309420"/>
            <a:ext cx="25241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622494" y="6335792"/>
            <a:ext cx="283749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 Turnover Impact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622494" y="6766917"/>
            <a:ext cx="3230523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Repeated hiring expenses disrupt organizational stability and productivity.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0271403" y="2754392"/>
            <a:ext cx="378738" cy="37873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4506" y="2785884"/>
            <a:ext cx="25241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0818376" y="2812256"/>
            <a:ext cx="3230523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Inefficient Training Programs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818376" y="3506272"/>
            <a:ext cx="3230523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time and material costs hinder employee development and readiness.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271403" y="4650819"/>
            <a:ext cx="378738" cy="37873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10334506" y="4682311"/>
            <a:ext cx="25241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10818376" y="4708684"/>
            <a:ext cx="3230523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Scaling Training Challenges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10818376" y="5402699"/>
            <a:ext cx="3230523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Difficulty in scaling training for diverse needs results in inconsistent skill levels across the workforce.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584" y="633889"/>
            <a:ext cx="7717631" cy="127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Streamlining Recruitment Processes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9584" y="2213015"/>
            <a:ext cx="771763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hiring efficiency through strategic process improvements and technology adoption.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584" y="3094434"/>
            <a:ext cx="1018937" cy="15004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22237" y="3298150"/>
            <a:ext cx="519719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Craft Targeted Job Descriptions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22237" y="3738920"/>
            <a:ext cx="649497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descriptions attract suitable candidates quickly and minimize irrelevant applications.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584" y="4594860"/>
            <a:ext cx="1018937" cy="150042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22237" y="4798576"/>
            <a:ext cx="506658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Automate Candidate Screening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22237" y="5239345"/>
            <a:ext cx="649497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applicant tracking systems (ATS) to reduce manual effort and improve efficiency.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584" y="6095286"/>
            <a:ext cx="1018937" cy="15004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22237" y="6299002"/>
            <a:ext cx="531661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 Structured Interviews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22237" y="6739771"/>
            <a:ext cx="649497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consistency and fairness in evaluating candidates for improved hiring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58309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Digital Outreach and Coordination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9379" y="2631758"/>
            <a:ext cx="4378166" cy="80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Leverage Online Platforms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49379" y="3648789"/>
            <a:ext cx="4378166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and online platforms provide cost-effective outreach, expanding reach to a broader pool of potential candidates.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9379" y="4890849"/>
            <a:ext cx="4378166" cy="80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Coordinate Hiring Teams Efficiently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49379" y="5907881"/>
            <a:ext cx="4378166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time-to-hire by coordinating hiring teams and scheduling efficiently, minimizing delays and speeding up the recruitment process.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612" y="2658547"/>
            <a:ext cx="2744629" cy="27446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268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Leveraging Internal Talent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Cost Efficiency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89064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Promoting from within and using employee referrals lower recruitment expenses by reducing external hiring needs.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21897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947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Boosting Morale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Internal promotions boost employee morale and retention through career development opportunities.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3607475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951214"/>
            <a:ext cx="3119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Company Culture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4163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Internal hires accelerate onboarding as they are already familiar with company culture, ensuring smoother transitions.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583334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27641" y="4951214"/>
            <a:ext cx="3564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Engaged Workforce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416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internal talent creates a more engaged and cost-efficient workforce aligned with organizational goals.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444847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790" y="815935"/>
            <a:ext cx="7932420" cy="1081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Effective Onboarding to Reduce Training Costs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5790" y="2157293"/>
            <a:ext cx="17299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5790" y="2428518"/>
            <a:ext cx="7932420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6" name="Text 3"/>
          <p:cNvSpPr/>
          <p:nvPr/>
        </p:nvSpPr>
        <p:spPr>
          <a:xfrm>
            <a:off x="605790" y="2560677"/>
            <a:ext cx="454580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Structured Orientation Programs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05790" y="2934891"/>
            <a:ext cx="793242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essential skills to accelerate employee readiness and cut training expenses.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5790" y="3514606"/>
            <a:ext cx="17299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5790" y="3785830"/>
            <a:ext cx="7932420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0" name="Text 7"/>
          <p:cNvSpPr/>
          <p:nvPr/>
        </p:nvSpPr>
        <p:spPr>
          <a:xfrm>
            <a:off x="605790" y="3917990"/>
            <a:ext cx="323766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Clear Role Expectations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05790" y="4292203"/>
            <a:ext cx="793242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resources from day one to minimize downtime and help employees adapt faster.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05790" y="4871918"/>
            <a:ext cx="17299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5790" y="5143143"/>
            <a:ext cx="7932420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4" name="Text 11"/>
          <p:cNvSpPr/>
          <p:nvPr/>
        </p:nvSpPr>
        <p:spPr>
          <a:xfrm>
            <a:off x="605790" y="5275302"/>
            <a:ext cx="3997523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Mentorship and Peer Support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05790" y="5649516"/>
            <a:ext cx="793242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learning through collaboration and accelerate skill acquisition among new hires.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05790" y="6229231"/>
            <a:ext cx="17299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5790" y="6500455"/>
            <a:ext cx="7932420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8" name="Text 15"/>
          <p:cNvSpPr/>
          <p:nvPr/>
        </p:nvSpPr>
        <p:spPr>
          <a:xfrm>
            <a:off x="605790" y="6632615"/>
            <a:ext cx="4649153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Tracking Progress with Checklists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05790" y="7006828"/>
            <a:ext cx="7932420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milestones to ensure consistency and monitor employee development effectively.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504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Using E-Learning and Digital Training Tools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835" y="892969"/>
            <a:ext cx="283488" cy="2834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13181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Cost Savings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1563291"/>
            <a:ext cx="451770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E-learning </a:t>
            </a:r>
            <a:r>
              <a:rPr lang="en-US" sz="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platforms</a:t>
            </a: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reduce travel and venue costs associated with traditional training methods.</a:t>
            </a:r>
            <a:endParaRPr lang="en-US" sz="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6227" y="892969"/>
            <a:ext cx="283488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56227" y="1318141"/>
            <a:ext cx="149006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Flexible Learning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056227" y="1563291"/>
            <a:ext cx="451782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On-demand modules allow employees to learn at their own pace, improving retention and adapting to individual needs.</a:t>
            </a:r>
            <a:endParaRPr lang="en-US" sz="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5738" y="892969"/>
            <a:ext cx="283488" cy="2834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1318141"/>
            <a:ext cx="207168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Enhanced Engagement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9715738" y="1563291"/>
            <a:ext cx="451770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content and assessments make learning more dynamic and effective for employees.</a:t>
            </a:r>
            <a:endParaRPr lang="en-US" sz="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835" y="2153007"/>
            <a:ext cx="283488" cy="2834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96835" y="2578179"/>
            <a:ext cx="157519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Efficient Updates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396835" y="2823329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updates ensure training materials remain current without reprinting costs.</a:t>
            </a:r>
            <a:endParaRPr lang="en-US" sz="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56227" y="2153007"/>
            <a:ext cx="283488" cy="2834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056227" y="2578179"/>
            <a:ext cx="153197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Scalable Training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5056227" y="2823329"/>
            <a:ext cx="451782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tools enable organizations to train larger groups efficiently and consistently without compromising quality.</a:t>
            </a:r>
            <a:endParaRPr lang="en-US" sz="8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35" y="3313748"/>
            <a:ext cx="14133204" cy="58974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673" y="491609"/>
            <a:ext cx="12037933" cy="558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Measuring ROI and Continual Improvement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3" y="1519476"/>
            <a:ext cx="6471523" cy="64715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0823" y="1614488"/>
            <a:ext cx="89297" cy="89297"/>
          </a:xfrm>
          <a:prstGeom prst="roundRect">
            <a:avLst>
              <a:gd name="adj" fmla="val 511999"/>
            </a:avLst>
          </a:prstGeom>
          <a:solidFill>
            <a:srgbClr val="26A688"/>
          </a:solidFill>
          <a:ln/>
        </p:spPr>
      </p:sp>
      <p:sp>
        <p:nvSpPr>
          <p:cNvPr id="5" name="Text 2"/>
          <p:cNvSpPr/>
          <p:nvPr/>
        </p:nvSpPr>
        <p:spPr>
          <a:xfrm>
            <a:off x="7808833" y="1519476"/>
            <a:ext cx="409563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Monitor Recruitment Metrics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08833" y="1977509"/>
            <a:ext cx="6203513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cost-per-hire and time-to-productivity metrics regularly to identify areas where savings can be maximized.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40823" y="3002280"/>
            <a:ext cx="89297" cy="89297"/>
          </a:xfrm>
          <a:prstGeom prst="roundRect">
            <a:avLst>
              <a:gd name="adj" fmla="val 511999"/>
            </a:avLst>
          </a:prstGeom>
          <a:solidFill>
            <a:srgbClr val="26A688"/>
          </a:solidFill>
          <a:ln/>
        </p:spPr>
      </p:sp>
      <p:sp>
        <p:nvSpPr>
          <p:cNvPr id="8" name="Text 5"/>
          <p:cNvSpPr/>
          <p:nvPr/>
        </p:nvSpPr>
        <p:spPr>
          <a:xfrm>
            <a:off x="7808833" y="2907268"/>
            <a:ext cx="447425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Evaluate Training Effectiveness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08833" y="3365302"/>
            <a:ext cx="6203513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training outcomes through performance evaluations and feedback to ensure alignment with organizational goals.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0823" y="4390073"/>
            <a:ext cx="89297" cy="89297"/>
          </a:xfrm>
          <a:prstGeom prst="roundRect">
            <a:avLst>
              <a:gd name="adj" fmla="val 511999"/>
            </a:avLst>
          </a:prstGeom>
          <a:solidFill>
            <a:srgbClr val="26A688"/>
          </a:solidFill>
          <a:ln/>
        </p:spPr>
      </p:sp>
      <p:sp>
        <p:nvSpPr>
          <p:cNvPr id="11" name="Text 8"/>
          <p:cNvSpPr/>
          <p:nvPr/>
        </p:nvSpPr>
        <p:spPr>
          <a:xfrm>
            <a:off x="7808833" y="4295061"/>
            <a:ext cx="2866668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Identify Bottlenecks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808833" y="4753094"/>
            <a:ext cx="6203513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Pinpoint inefficiencies in recruitment and training processes to optimize resource allocation.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0823" y="5777865"/>
            <a:ext cx="89297" cy="89297"/>
          </a:xfrm>
          <a:prstGeom prst="roundRect">
            <a:avLst>
              <a:gd name="adj" fmla="val 511999"/>
            </a:avLst>
          </a:prstGeom>
          <a:solidFill>
            <a:srgbClr val="26A688"/>
          </a:solidFill>
          <a:ln/>
        </p:spPr>
      </p:sp>
      <p:sp>
        <p:nvSpPr>
          <p:cNvPr id="14" name="Text 11"/>
          <p:cNvSpPr/>
          <p:nvPr/>
        </p:nvSpPr>
        <p:spPr>
          <a:xfrm>
            <a:off x="7808833" y="5682853"/>
            <a:ext cx="2447925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Refine Strategies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808833" y="6140887"/>
            <a:ext cx="6203513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data-driven insights to continuously improve recruitment and training for sustainable cost control.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2</TotalTime>
  <Words>689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Open Sans</vt:lpstr>
      <vt:lpstr>Arial</vt:lpstr>
      <vt:lpstr>Unbounded Bold</vt:lpstr>
      <vt:lpstr>Calibri Light</vt:lpstr>
      <vt:lpstr>Unbounded Light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Jyotirmay Mohanty</cp:lastModifiedBy>
  <cp:revision>3</cp:revision>
  <dcterms:created xsi:type="dcterms:W3CDTF">2025-12-04T10:19:08Z</dcterms:created>
  <dcterms:modified xsi:type="dcterms:W3CDTF">2025-12-04T10:23:50Z</dcterms:modified>
</cp:coreProperties>
</file>